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E63FD28-A730-41C5-9021-32341016E6D4}">
  <a:tblStyle styleId="{EE63FD28-A730-41C5-9021-32341016E6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fefe4103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fefe4103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fefe4103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fefe410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fefe4103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fefe4103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fefe4103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fefe4103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fefe4103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fefe4103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fefe4103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fefe4103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fefe4103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fefe4103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efe410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efe410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efe4103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efe4103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fefe410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fefe410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fefe4103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fefe4103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fefe4103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fefe4103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fefe4103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fefe4103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efe410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efe410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efe4103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fefe4103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s://www.blog.google/products/translate/futbol-translated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hyperlink" Target="http://travel.trade.gov/view/m-2015-O-001/index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hyperlink" Target="https://translate.google.com/community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jwt.io/introduction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jwt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151355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Auth with JWT</a:t>
            </a:r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50" y="2652925"/>
            <a:ext cx="2085468" cy="208546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259875" y="209575"/>
            <a:ext cx="665100" cy="59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4294967295" type="title"/>
          </p:nvPr>
        </p:nvSpPr>
        <p:spPr>
          <a:xfrm>
            <a:off x="1252200" y="2187750"/>
            <a:ext cx="6639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600">
                <a:solidFill>
                  <a:srgbClr val="FFFFFF"/>
                </a:solidFill>
              </a:rPr>
              <a:t>Implementación en </a:t>
            </a:r>
            <a:r>
              <a:rPr lang="es" sz="3600">
                <a:solidFill>
                  <a:srgbClr val="FFFFFF"/>
                </a:solidFill>
                <a:highlight>
                  <a:srgbClr val="E04D32"/>
                </a:highlight>
              </a:rPr>
              <a:t>Angular </a:t>
            </a:r>
            <a:endParaRPr sz="3600">
              <a:solidFill>
                <a:srgbClr val="FFFFFF"/>
              </a:solidFill>
              <a:highlight>
                <a:srgbClr val="E04D32"/>
              </a:highlight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145" y="3940620"/>
            <a:ext cx="645750" cy="6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145" y="3940620"/>
            <a:ext cx="645750" cy="6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650" y="951488"/>
            <a:ext cx="4046700" cy="32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4294967295" type="title"/>
          </p:nvPr>
        </p:nvSpPr>
        <p:spPr>
          <a:xfrm>
            <a:off x="1590750" y="1831575"/>
            <a:ext cx="5962500" cy="1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6000">
                <a:solidFill>
                  <a:srgbClr val="E04D32"/>
                </a:solidFill>
              </a:rPr>
              <a:t>INTERCEPTORS</a:t>
            </a:r>
            <a:endParaRPr sz="6000">
              <a:solidFill>
                <a:srgbClr val="E04D32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25" y="4044250"/>
            <a:ext cx="542500" cy="5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145" y="3940620"/>
            <a:ext cx="645750" cy="6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idx="4294967295" type="title"/>
          </p:nvPr>
        </p:nvSpPr>
        <p:spPr>
          <a:xfrm>
            <a:off x="1342375" y="238250"/>
            <a:ext cx="6639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Así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  mmm... no exactamente</a:t>
            </a:r>
            <a:endParaRPr>
              <a:solidFill>
                <a:srgbClr val="FFFFFF"/>
              </a:solidFill>
              <a:highlight>
                <a:srgbClr val="E04D32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375" y="1130800"/>
            <a:ext cx="3455575" cy="34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4294967295" type="title"/>
          </p:nvPr>
        </p:nvSpPr>
        <p:spPr>
          <a:xfrm>
            <a:off x="3125444" y="238250"/>
            <a:ext cx="3347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bien algo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así</a:t>
            </a:r>
            <a:endParaRPr>
              <a:solidFill>
                <a:srgbClr val="FFFFFF"/>
              </a:solidFill>
              <a:highlight>
                <a:srgbClr val="E04D32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388" y="1006250"/>
            <a:ext cx="6198525" cy="35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idx="4294967295" type="title"/>
          </p:nvPr>
        </p:nvSpPr>
        <p:spPr>
          <a:xfrm>
            <a:off x="535775" y="712150"/>
            <a:ext cx="6546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E04D32"/>
                </a:solidFill>
              </a:rPr>
              <a:t>¿Que es un interceptor?</a:t>
            </a:r>
            <a:endParaRPr>
              <a:solidFill>
                <a:srgbClr val="E04D32"/>
              </a:solidFill>
            </a:endParaRPr>
          </a:p>
        </p:txBody>
      </p:sp>
      <p:sp>
        <p:nvSpPr>
          <p:cNvPr id="169" name="Google Shape;169;p27"/>
          <p:cNvSpPr txBox="1"/>
          <p:nvPr>
            <p:ph idx="4294967295" type="title"/>
          </p:nvPr>
        </p:nvSpPr>
        <p:spPr>
          <a:xfrm>
            <a:off x="535775" y="434600"/>
            <a:ext cx="26106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Entonces</a:t>
            </a:r>
            <a:r>
              <a:rPr lang="es" sz="1200">
                <a:solidFill>
                  <a:srgbClr val="000000"/>
                </a:solidFill>
              </a:rPr>
              <a:t>...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25" y="4044250"/>
            <a:ext cx="542500" cy="5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4294967295" type="title"/>
          </p:nvPr>
        </p:nvSpPr>
        <p:spPr>
          <a:xfrm>
            <a:off x="506200" y="1305175"/>
            <a:ext cx="8000100" cy="3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Los interceptores proporcionan un mecanismo para interceptar y / o mutar solicitudes salientes o respuestas entrantes. Son muy similares al concepto de middleware con un marco como Express, a excepción del frontend. Los interceptores pueden ser realmente útiles para funciones como el almacenamiento en caché y el registro.</a:t>
            </a: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81" name="Google Shape;181;p29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Chip y Dan Heath, autores del exitoso libro "Made To Stick", han colaborado en el diseño de esta plantilla con el fin de ayudar a los usuarios a crear y diseñar presentaciones excelentes de un producto, servicio o idea nuevos.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Libro &quot;Made To Stick&quot; en posición vertical"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188" name="Google Shape;188;p3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Introducción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30"/>
          <p:cNvSpPr txBox="1"/>
          <p:nvPr>
            <p:ph idx="4294967295" type="body"/>
          </p:nvPr>
        </p:nvSpPr>
        <p:spPr>
          <a:xfrm>
            <a:off x="2855550" y="1377475"/>
            <a:ext cx="35790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aleway"/>
                <a:ea typeface="Raleway"/>
                <a:cs typeface="Raleway"/>
                <a:sym typeface="Raleway"/>
              </a:rPr>
              <a:t>Elige un enfoque 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para captar la atención de la audiencia desde el principio: puede ser inesperado, afectivo o sencillo</a:t>
            </a:r>
            <a:r>
              <a:rPr lang="es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Inesperado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Destaca lo nuevo, inusual o sorprendente del producto, servicio o idea</a:t>
            </a:r>
            <a:r>
              <a:rPr lang="es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Afectivo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Menciona las razones por las que a la gente les puede interesar el producto</a:t>
            </a:r>
            <a:r>
              <a:rPr lang="es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Sencillo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Di de una manera sencilla y resumida de qué vas a hablar a continuación.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283100" y="712150"/>
            <a:ext cx="8710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¿Cuántos idiomas tendríamos </a:t>
            </a:r>
            <a:br>
              <a:rPr lang="es"/>
            </a:br>
            <a:r>
              <a:rPr lang="es"/>
              <a:t>que saber para </a:t>
            </a:r>
            <a:r>
              <a:rPr lang="es"/>
              <a:t> </a:t>
            </a:r>
            <a:r>
              <a:rPr lang="es">
                <a:solidFill>
                  <a:schemeClr val="accent5"/>
                </a:solidFill>
              </a:rPr>
              <a:t>comunicarnos con </a:t>
            </a:r>
            <a:br>
              <a:rPr lang="es">
                <a:solidFill>
                  <a:schemeClr val="accent5"/>
                </a:solidFill>
              </a:rPr>
            </a:br>
            <a:r>
              <a:rPr lang="es">
                <a:solidFill>
                  <a:schemeClr val="accent5"/>
                </a:solidFill>
              </a:rPr>
              <a:t>el resto del mundo?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96" name="Google Shape;196;p31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97" name="Google Shape;19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98" name="Google Shape;198;p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1"/>
            <p:cNvSpPr txBox="1"/>
            <p:nvPr/>
          </p:nvSpPr>
          <p:spPr>
            <a:xfrm>
              <a:off x="6944812" y="684234"/>
              <a:ext cx="19671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En este ejemplo, iniciamos la presentación con algo </a:t>
              </a:r>
              <a:r>
                <a:rPr b="1"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inesperado</a:t>
              </a:r>
              <a:r>
                <a:rPr b="1"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Mientras que la audiencia piensa en un número, les sorprendemos con la siguiente diapositiva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073225"/>
            <a:ext cx="6546300" cy="29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4D32"/>
              </a:buClr>
              <a:buSzPts val="2400"/>
              <a:buAutoNum type="arabicPeriod"/>
            </a:pPr>
            <a:r>
              <a:rPr lang="es" sz="2400">
                <a:solidFill>
                  <a:srgbClr val="E04D32"/>
                </a:solidFill>
              </a:rPr>
              <a:t>Autenticación con </a:t>
            </a:r>
            <a:r>
              <a:rPr lang="es" sz="2400">
                <a:solidFill>
                  <a:srgbClr val="E04D32"/>
                </a:solidFill>
              </a:rPr>
              <a:t>JWT</a:t>
            </a:r>
            <a:endParaRPr sz="2400">
              <a:solidFill>
                <a:srgbClr val="E04D3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4D32"/>
              </a:buClr>
              <a:buSzPts val="2400"/>
              <a:buAutoNum type="arabicPeriod"/>
            </a:pPr>
            <a:r>
              <a:rPr lang="es" sz="2400">
                <a:solidFill>
                  <a:srgbClr val="E04D32"/>
                </a:solidFill>
              </a:rPr>
              <a:t>Interceptors y HttpClient</a:t>
            </a:r>
            <a:endParaRPr sz="2400">
              <a:solidFill>
                <a:srgbClr val="E04D3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4D32"/>
              </a:buClr>
              <a:buSzPts val="2400"/>
              <a:buAutoNum type="arabicPeriod"/>
            </a:pPr>
            <a:r>
              <a:rPr lang="es" sz="2400">
                <a:solidFill>
                  <a:srgbClr val="E04D32"/>
                </a:solidFill>
              </a:rPr>
              <a:t>Guards</a:t>
            </a:r>
            <a:endParaRPr sz="2400">
              <a:solidFill>
                <a:srgbClr val="E04D3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4D32"/>
              </a:buClr>
              <a:buSzPts val="2400"/>
              <a:buAutoNum type="arabicPeriod"/>
            </a:pPr>
            <a:r>
              <a:rPr lang="es" sz="2400">
                <a:solidFill>
                  <a:srgbClr val="E04D32"/>
                </a:solidFill>
              </a:rPr>
              <a:t>Implementación</a:t>
            </a:r>
            <a:endParaRPr sz="2400">
              <a:solidFill>
                <a:srgbClr val="E04D32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35775" y="434600"/>
            <a:ext cx="40821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</a:rPr>
              <a:t>Que vamos a ver?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25" y="4044250"/>
            <a:ext cx="542500" cy="5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¡Solo uno! </a:t>
            </a:r>
            <a:r>
              <a:rPr lang="es"/>
              <a:t>El tuyo.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s" sz="2400"/>
              <a:t>(Con un poco de ayuda de tu smartphone, claro)</a:t>
            </a:r>
            <a:endParaRPr b="0" sz="2400"/>
          </a:p>
        </p:txBody>
      </p:sp>
      <p:grpSp>
        <p:nvGrpSpPr>
          <p:cNvPr id="205" name="Google Shape;205;p3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6" name="Google Shape;20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07" name="Google Shape;207;p3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32"/>
            <p:cNvSpPr txBox="1"/>
            <p:nvPr/>
          </p:nvSpPr>
          <p:spPr>
            <a:xfrm>
              <a:off x="6944787" y="661903"/>
              <a:ext cx="18825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Recuerda: si algo suena a sentido común, la gente lo ignora.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Destaca lo inesperado de tu tema.</a:t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>
                <a:solidFill>
                  <a:schemeClr val="dk2"/>
                </a:solidFill>
              </a:rPr>
              <a:t>La aplicación Traductor de Google puede traducir lo que quieras en hasta un máximo de </a:t>
            </a:r>
            <a:r>
              <a:rPr lang="es"/>
              <a:t>NOVENTA IDIOMAS, </a:t>
            </a:r>
            <a:r>
              <a:rPr b="0" lang="es" sz="2400">
                <a:solidFill>
                  <a:schemeClr val="dk2"/>
                </a:solidFill>
              </a:rPr>
              <a:t>ya sea alemán, japonés, checo </a:t>
            </a:r>
            <a:br>
              <a:rPr b="0" lang="es" sz="2400">
                <a:solidFill>
                  <a:schemeClr val="dk2"/>
                </a:solidFill>
              </a:rPr>
            </a:br>
            <a:r>
              <a:rPr b="0" lang="es" sz="2400">
                <a:solidFill>
                  <a:schemeClr val="dk2"/>
                </a:solidFill>
              </a:rPr>
              <a:t>o zulú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16" name="Google Shape;21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17" name="Google Shape;217;p3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3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 esperes hasta el final de la presentación para revelar el mensaje principal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Menciona antes tu producto o idea (en este caso, una aplicación de traducción)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224" name="Google Shape;224;p3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Ejemplos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34"/>
          <p:cNvSpPr txBox="1"/>
          <p:nvPr>
            <p:ph idx="4294967295" type="body"/>
          </p:nvPr>
        </p:nvSpPr>
        <p:spPr>
          <a:xfrm>
            <a:off x="2855550" y="1377475"/>
            <a:ext cx="3550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Al final de este apartado, la audiencia debe ser capaz de responder a estas dos preguntas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¿Qué?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¿Qué problema solucionas con tu propuesta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¿Quién?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Expón el caso de una persona concreta que pueda beneficiarse de tu solución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231" name="Google Shape;231;p35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Este es Alberto</a:t>
            </a:r>
            <a:r>
              <a:rPr b="1" lang="es" sz="3000">
                <a:solidFill>
                  <a:schemeClr val="dk1"/>
                </a:solidFill>
              </a:rPr>
              <a:t>.</a:t>
            </a:r>
            <a:r>
              <a:rPr lang="es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Hace poco se marchó de España a un pueblo pequeño de Irlanda del norte</a:t>
            </a:r>
            <a:r>
              <a:rPr lang="e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/>
              <a:t>Le encanta el fútbol, pero no podía comunicarse con el entrenador ni con los jugadores de un equipo</a:t>
            </a:r>
            <a:r>
              <a:rPr lang="es" sz="1800"/>
              <a:t>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233" name="Google Shape;233;p35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234" name="Google Shape;23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35" name="Google Shape;235;p3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Si es posible, cuéntale el problema a la audiencia a través de la </a:t>
              </a:r>
              <a:r>
                <a:rPr b="1"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historia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de una persona. 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Este es Marcos</a:t>
            </a:r>
            <a:r>
              <a:rPr b="1" lang="es" sz="3000">
                <a:solidFill>
                  <a:schemeClr val="dk1"/>
                </a:solidFill>
              </a:rPr>
              <a:t>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Hace poco abrió una tienda de cámaras de fotos cerca del Museo del Louvre en París.</a:t>
            </a:r>
            <a:r>
              <a:rPr lang="es" sz="1800"/>
              <a:t>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/>
              <a:t>Las personas que visitan su tienda (turistas en su mayoría) hablan varios idiomas, por lo que atenderlas supone todo un reto para él</a:t>
            </a:r>
            <a:r>
              <a:rPr lang="es" sz="1800"/>
              <a:t>.</a:t>
            </a:r>
            <a:endParaRPr sz="1800"/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44" name="Google Shape;24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45" name="Google Shape;245;p3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3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Si un ejemplo no es suficiente para que la audiencia entienda la magnitud del problema, pon alguno más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47" name="Google Shape;247;p3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Esta historia es solo para fines ilustrativos.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252" name="Google Shape;252;p37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Debido a la barrera del idioma, Alberto se sentía solo y el negocio de Marcos se vio resentido</a:t>
            </a:r>
            <a:r>
              <a:rPr lang="es"/>
              <a:t>.</a:t>
            </a:r>
            <a:endParaRPr/>
          </a:p>
        </p:txBody>
      </p:sp>
      <p:grpSp>
        <p:nvGrpSpPr>
          <p:cNvPr id="254" name="Google Shape;254;p3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55" name="Google Shape;25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56" name="Google Shape;256;p3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3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Lo ideal es que hables de personas en situaciones diferentes, pero que todas ellas puedan beneficiarse de tu solución.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8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5"/>
                </a:solidFill>
              </a:rPr>
              <a:t>Entonces, Marcos descubrió el Traductor de Google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Sus clientes dictan a la aplicación los problemas que tienen con sus cámaras</a:t>
            </a:r>
            <a:r>
              <a:rPr lang="es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Al conocer las necesidades exactas, Marcos puede ofrecer a los clientes una atención amable y personalizada</a:t>
            </a:r>
            <a:r>
              <a:rPr lang="es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269" name="Google Shape;269;p39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Un simple gesto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0000"/>
                </a:solidFill>
              </a:rPr>
              <a:t>Los entrenadores Gary y Glen no sabían español</a:t>
            </a:r>
            <a:r>
              <a:rPr lang="es" sz="1800">
                <a:solidFill>
                  <a:srgbClr val="000000"/>
                </a:solidFill>
              </a:rPr>
              <a:t>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0000"/>
                </a:solidFill>
              </a:rPr>
              <a:t>Utilizaron el Traductor de Google para invitar a Alberto a unirse a su equipo... "¿Quieres jugar?" ... "¿Podrías defender la banda izquierda?"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271" name="Google Shape;271;p39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272" name="Google Shape;27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73" name="Google Shape;273;p3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Muestra cómo la persona de la historia consigue sus objetivos gracias a tu solución</a:t>
              </a: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chemeClr val="accent5"/>
                </a:solidFill>
              </a:rPr>
              <a:t>Pasar de no entenderse a ser toda una estrella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s" sz="2100"/>
              <a:t>Alberto marcó 30 goles en 21 partidos. Varios clubes profesionales de la Premier League están interesados en él. Y es uno de los jugadores favoritos del resto de los miembros del equipo</a:t>
            </a:r>
            <a:r>
              <a:rPr b="0" lang="es" sz="2100"/>
              <a:t>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s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Ver un vídeo corto sobre la historia de Alberto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281" name="Google Shape;281;p4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82" name="Google Shape;28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83" name="Google Shape;283;p40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40"/>
            <p:cNvSpPr txBox="1"/>
            <p:nvPr/>
          </p:nvSpPr>
          <p:spPr>
            <a:xfrm>
              <a:off x="6944812" y="684228"/>
              <a:ext cx="19884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Las historias se hacen creíbles cuando se facilitan datos concretos, por ejemplo, la difícil situación por la que atravesaba Alberto y cómo a través del Traductor de Google pudo comunicarse y marcar 30 goles en 21 partidos.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290" name="Google Shape;290;p4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</a:t>
            </a: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Ejemplos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41"/>
          <p:cNvSpPr txBox="1"/>
          <p:nvPr>
            <p:ph idx="4294967295" type="body"/>
          </p:nvPr>
        </p:nvSpPr>
        <p:spPr>
          <a:xfrm>
            <a:off x="2855550" y="1377475"/>
            <a:ext cx="36003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La audiencia debe darse cuenta de lo comunes o poco frecuentes que son tus ejemplos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Elige una o dos estadísticas y preséntalas de 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la forma más concreta posible. Por lo general, las estadísticas no son fáciles de recordar, 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pero estas técnicas pueden ayudarte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Relaciona los datos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Presenta los datos en el contexto de una historia que hayas contado anteriormente.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Compara cifras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Procesamos mejor los números grandes si los encuadramos en el contexto de algo familiar.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825" y="773863"/>
            <a:ext cx="4659750" cy="3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4294967295" type="title"/>
          </p:nvPr>
        </p:nvSpPr>
        <p:spPr>
          <a:xfrm>
            <a:off x="7352100" y="4369625"/>
            <a:ext cx="11838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O si...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283100" y="712150"/>
            <a:ext cx="6412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300"/>
              <a:t>No es de extrañar que Marcos utilice a menudo el Traductor de Google en su tienda</a:t>
            </a:r>
            <a:r>
              <a:rPr b="0" lang="es" sz="2300"/>
              <a:t>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s"/>
              <a:t>En la Unión Europea, hay </a:t>
            </a:r>
            <a:r>
              <a:rPr lang="es"/>
              <a:t> </a:t>
            </a:r>
            <a:r>
              <a:rPr lang="es">
                <a:solidFill>
                  <a:schemeClr val="accent5"/>
                </a:solidFill>
              </a:rPr>
              <a:t>23 idiomas reconocidos oficialmente</a:t>
            </a:r>
            <a:r>
              <a:rPr lang="es"/>
              <a:t>.</a:t>
            </a:r>
            <a:endParaRPr/>
          </a:p>
        </p:txBody>
      </p:sp>
      <p:sp>
        <p:nvSpPr>
          <p:cNvPr id="298" name="Google Shape;298;p4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Fuente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9" name="Google Shape;299;p4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300" name="Google Shape;30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301" name="Google Shape;301;p4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4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 expongas los datos de manera aislada. Relaciónalos siempre con una historia que ya hayas contado, en este caso, la de la tienda de Marcos</a:t>
              </a:r>
              <a:r>
                <a:rPr lang="es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solidFill>
                  <a:schemeClr val="lt2"/>
                </a:solidFill>
              </a:rPr>
              <a:t>Más de 50 millones de estadounidenses viajaron al extranjero en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chemeClr val="lt2"/>
                </a:solidFill>
              </a:rPr>
              <a:t>ESTA CIFRA SUPERA</a:t>
            </a:r>
            <a:r>
              <a:rPr lang="es" sz="2500">
                <a:solidFill>
                  <a:schemeClr val="lt2"/>
                </a:solidFill>
              </a:rPr>
              <a:t> </a:t>
            </a:r>
            <a:br>
              <a:rPr lang="es" sz="2500">
                <a:solidFill>
                  <a:schemeClr val="lt2"/>
                </a:solidFill>
              </a:rPr>
            </a:br>
            <a:r>
              <a:rPr lang="es" sz="3100">
                <a:solidFill>
                  <a:schemeClr val="lt2"/>
                </a:solidFill>
              </a:rPr>
              <a:t>A LA POBLACIÓN DE </a:t>
            </a:r>
            <a:r>
              <a:rPr lang="es"/>
              <a:t>CALIFORNIA</a:t>
            </a:r>
            <a:r>
              <a:rPr lang="es">
                <a:solidFill>
                  <a:schemeClr val="lt2"/>
                </a:solidFill>
              </a:rPr>
              <a:t> </a:t>
            </a:r>
            <a:r>
              <a:rPr lang="es">
                <a:solidFill>
                  <a:schemeClr val="lt2"/>
                </a:solidFill>
              </a:rPr>
              <a:t>Y </a:t>
            </a:r>
            <a:r>
              <a:rPr lang="es">
                <a:solidFill>
                  <a:schemeClr val="lt2"/>
                </a:solidFill>
              </a:rPr>
              <a:t>DE </a:t>
            </a:r>
            <a:br>
              <a:rPr lang="es" sz="2500">
                <a:solidFill>
                  <a:schemeClr val="lt2"/>
                </a:solidFill>
              </a:rPr>
            </a:br>
            <a:r>
              <a:rPr lang="es" sz="4200"/>
              <a:t>TEXAS</a:t>
            </a:r>
            <a:r>
              <a:rPr lang="es" sz="4200">
                <a:solidFill>
                  <a:schemeClr val="lt2"/>
                </a:solidFill>
              </a:rPr>
              <a:t> JUNTAS</a:t>
            </a:r>
            <a:endParaRPr sz="4200">
              <a:solidFill>
                <a:schemeClr val="lt2"/>
              </a:solidFill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4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311" name="Google Shape;311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312" name="Google Shape;312;p43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Si una cifra es demasiado grande o pequeña para que la audiencia entienda su envergadura, compárala con algo conocido</a:t>
              </a:r>
              <a:r>
                <a:rPr lang="es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14" name="Google Shape;314;p43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Fuente</a:t>
            </a:r>
            <a:r>
              <a:rPr lang="es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320" name="Google Shape;320;p4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</a:t>
            </a: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Cierre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44"/>
          <p:cNvSpPr txBox="1"/>
          <p:nvPr>
            <p:ph idx="4294967295" type="body"/>
          </p:nvPr>
        </p:nvSpPr>
        <p:spPr>
          <a:xfrm>
            <a:off x="2855550" y="1377475"/>
            <a:ext cx="35226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Para generar confianza en tu producto o idea, incluye al menos una de estas tres diapositivas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Hitos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¿Qué se ha conseguido y qué queda pendiente?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Testimonios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¿Quién apoya tu idea (y quién no)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Próximos pasos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¿Cómo puede la audiencia poner en práctica lo expuesto o consultar más información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Hitos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328" name="Google Shape;328;p45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{EE63FD28-A730-41C5-9021-32341016E6D4}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29" name="Google Shape;329;p45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0" name="Google Shape;330;p45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Octubre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31" name="Google Shape;331;p45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/>
              <a:t>Traducir páginas web con la extensión de Chrome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32" name="Google Shape;332;p45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Agosto</a:t>
            </a:r>
            <a:r>
              <a:rPr lang="es" sz="1800">
                <a:solidFill>
                  <a:schemeClr val="dk1"/>
                </a:solidFill>
              </a:rPr>
              <a:t>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33" name="Google Shape;333;p45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Traducir conversaciones con tu reloj Android</a:t>
            </a:r>
            <a:endParaRPr sz="1400"/>
          </a:p>
        </p:txBody>
      </p:sp>
      <p:sp>
        <p:nvSpPr>
          <p:cNvPr id="334" name="Google Shape;334;p45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46524"/>
                </a:solidFill>
              </a:rPr>
              <a:t>Octubre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35" name="Google Shape;335;p45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Traducir texto dentro de una aplicación</a:t>
            </a:r>
            <a:endParaRPr sz="1400"/>
          </a:p>
        </p:txBody>
      </p:sp>
      <p:sp>
        <p:nvSpPr>
          <p:cNvPr id="336" name="Google Shape;336;p45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Noviembre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37" name="Google Shape;337;p45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Traducir texto del inglés o alemán al árabe con un solo toque de cámara</a:t>
            </a:r>
            <a:endParaRPr sz="1400"/>
          </a:p>
        </p:txBody>
      </p:sp>
      <p:cxnSp>
        <p:nvCxnSpPr>
          <p:cNvPr id="338" name="Google Shape;338;p45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9" name="Google Shape;339;p45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0" name="Google Shape;340;p45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Testimonios</a:t>
            </a:r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6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6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Gracias al Traductor de Google, me he animado a aprender francés</a:t>
            </a:r>
            <a:r>
              <a:rPr lang="es" sz="2100"/>
              <a:t>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" sz="1400"/>
              <a:t>Nombre de la persona, Ciudad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350" name="Google Shape;350;p46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Esta aplicación me ofrece la seguridad de poder emprender un viaje por la zonas rurales de Vietnam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" sz="1400"/>
              <a:t>Nombre de la persona</a:t>
            </a:r>
            <a:r>
              <a:rPr b="0" lang="es" sz="1400">
                <a:solidFill>
                  <a:schemeClr val="lt1"/>
                </a:solidFill>
              </a:rPr>
              <a:t>, C</a:t>
            </a:r>
            <a:r>
              <a:rPr b="0" lang="es" sz="1400"/>
              <a:t>iudad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51" name="Google Shape;351;p46"/>
          <p:cNvSpPr txBox="1"/>
          <p:nvPr>
            <p:ph type="title"/>
          </p:nvPr>
        </p:nvSpPr>
        <p:spPr>
          <a:xfrm>
            <a:off x="3286625" y="2061900"/>
            <a:ext cx="2553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 traducción visual es como hacer magia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" sz="1400"/>
              <a:t>Nombre de la persona, Ciudad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352" name="Google Shape;352;p4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Estas citas son solo para fines ilustrativos.</a:t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7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¿Hablas un segundo idioma? </a:t>
            </a:r>
            <a:br>
              <a:rPr lang="es"/>
            </a:br>
            <a:r>
              <a:rPr lang="es"/>
              <a:t>Ayúdanos a mejorar el Traductor de Google uniéndote </a:t>
            </a:r>
            <a:br>
              <a:rPr lang="es"/>
            </a:br>
            <a:r>
              <a:rPr lang="es"/>
              <a:t>a la</a:t>
            </a:r>
            <a:r>
              <a:rPr lang="es"/>
              <a:t> </a:t>
            </a:r>
            <a:r>
              <a:rPr lang="es">
                <a:solidFill>
                  <a:schemeClr val="accent5"/>
                </a:solidFill>
                <a:uFill>
                  <a:noFill/>
                </a:uFill>
                <a:hlinkClick r:id="rId4"/>
              </a:rPr>
              <a:t>com</a:t>
            </a:r>
            <a:r>
              <a:rPr lang="es">
                <a:solidFill>
                  <a:schemeClr val="accent5"/>
                </a:solidFill>
                <a:uFill>
                  <a:noFill/>
                </a:uFill>
                <a:hlinkClick r:id="rId5"/>
              </a:rPr>
              <a:t>unidad</a:t>
            </a:r>
            <a:r>
              <a:rPr lang="es"/>
              <a:t>.</a:t>
            </a:r>
            <a:endParaRPr/>
          </a:p>
        </p:txBody>
      </p:sp>
      <p:grpSp>
        <p:nvGrpSpPr>
          <p:cNvPr id="359" name="Google Shape;359;p47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360" name="Google Shape;360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361" name="Google Shape;361;p47"/>
            <p:cNvPicPr preferRelativeResize="0"/>
            <p:nvPr/>
          </p:nvPicPr>
          <p:blipFill rotWithShape="1">
            <a:blip r:embed="rId7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4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Consejo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Anima a la audiencia a que actúe en función de lo que han aprendido.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s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Según la idea que hayas transmitido, podrías indicarles que se descarguen una aplicación o que se unan a una organización.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368" name="Google Shape;368;p4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¡Buena suerte</a:t>
            </a: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48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Esperamos que estos consejos te sirvan para exponer una propuesta increíble de tu producto </a:t>
            </a: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o servicio.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Para ver más consejos (gratuitos) sobre otros tipos de mensajes que puedes usar en tus presentaciones, visita</a:t>
            </a:r>
            <a:br>
              <a:rPr lang="es" sz="12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Libro &quot;Made To Stick&quot; en posición vertical" id="371" name="Google Shape;37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1594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Si quieres obtener más información sobre cómo impresionar a los demás con tus ideas, échale un vistazo a nuestro libro.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4294967295" type="title"/>
          </p:nvPr>
        </p:nvSpPr>
        <p:spPr>
          <a:xfrm>
            <a:off x="535775" y="712150"/>
            <a:ext cx="6546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E04D32"/>
                </a:solidFill>
              </a:rPr>
              <a:t>¿Qué es JWT?</a:t>
            </a:r>
            <a:endParaRPr>
              <a:solidFill>
                <a:srgbClr val="E04D32"/>
              </a:solidFill>
            </a:endParaRPr>
          </a:p>
        </p:txBody>
      </p:sp>
      <p:sp>
        <p:nvSpPr>
          <p:cNvPr id="93" name="Google Shape;93;p16"/>
          <p:cNvSpPr txBox="1"/>
          <p:nvPr>
            <p:ph idx="4294967295" type="title"/>
          </p:nvPr>
        </p:nvSpPr>
        <p:spPr>
          <a:xfrm>
            <a:off x="535775" y="1480150"/>
            <a:ext cx="80001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JSON Web Token (JWT) es un estándar abierto que define una forma compacta y autónoma para transmitir información de forma segura entre las partes como un objeto JSON. Esta información se puede verificar y confiar porque está firmada digitalmente.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s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www.jwt.io/introduction/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6"/>
          <p:cNvSpPr txBox="1"/>
          <p:nvPr>
            <p:ph idx="4294967295" type="title"/>
          </p:nvPr>
        </p:nvSpPr>
        <p:spPr>
          <a:xfrm>
            <a:off x="535775" y="434600"/>
            <a:ext cx="26106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Antes que nada...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625" y="4044250"/>
            <a:ext cx="542500" cy="5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535775" y="712150"/>
            <a:ext cx="6546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E04D32"/>
                </a:solidFill>
              </a:rPr>
              <a:t>¿</a:t>
            </a:r>
            <a:r>
              <a:rPr lang="es">
                <a:solidFill>
                  <a:srgbClr val="E04D32"/>
                </a:solidFill>
              </a:rPr>
              <a:t>Cómo</a:t>
            </a:r>
            <a:r>
              <a:rPr lang="es">
                <a:solidFill>
                  <a:srgbClr val="E04D32"/>
                </a:solidFill>
              </a:rPr>
              <a:t> funciona?</a:t>
            </a:r>
            <a:endParaRPr>
              <a:solidFill>
                <a:srgbClr val="E04D32"/>
              </a:solidFill>
            </a:endParaRPr>
          </a:p>
        </p:txBody>
      </p:sp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535775" y="434600"/>
            <a:ext cx="26106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Ok ok pero...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25" y="4044250"/>
            <a:ext cx="542500" cy="5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7806" l="2708" r="3253" t="-4780"/>
          <a:stretch/>
        </p:blipFill>
        <p:spPr>
          <a:xfrm>
            <a:off x="2197075" y="1087125"/>
            <a:ext cx="4939800" cy="36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4294967295" type="title"/>
          </p:nvPr>
        </p:nvSpPr>
        <p:spPr>
          <a:xfrm>
            <a:off x="535775" y="712150"/>
            <a:ext cx="6546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E04D32"/>
                </a:solidFill>
              </a:rPr>
              <a:t>¿Y </a:t>
            </a:r>
            <a:r>
              <a:rPr lang="es">
                <a:solidFill>
                  <a:srgbClr val="E04D32"/>
                </a:solidFill>
              </a:rPr>
              <a:t>cómo</a:t>
            </a:r>
            <a:r>
              <a:rPr lang="es">
                <a:solidFill>
                  <a:srgbClr val="E04D32"/>
                </a:solidFill>
              </a:rPr>
              <a:t> se estructura?</a:t>
            </a:r>
            <a:endParaRPr>
              <a:solidFill>
                <a:srgbClr val="E04D32"/>
              </a:solidFill>
            </a:endParaRPr>
          </a:p>
        </p:txBody>
      </p:sp>
      <p:sp>
        <p:nvSpPr>
          <p:cNvPr id="109" name="Google Shape;109;p18"/>
          <p:cNvSpPr txBox="1"/>
          <p:nvPr>
            <p:ph idx="4294967295" type="title"/>
          </p:nvPr>
        </p:nvSpPr>
        <p:spPr>
          <a:xfrm>
            <a:off x="535775" y="434600"/>
            <a:ext cx="26106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Claro...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25" y="4044250"/>
            <a:ext cx="542500" cy="5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4294967295" type="title"/>
          </p:nvPr>
        </p:nvSpPr>
        <p:spPr>
          <a:xfrm>
            <a:off x="506200" y="1305175"/>
            <a:ext cx="8000100" cy="3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En su forma compacta, JSON Web Tokens consta de tres partes separadas por puntos ( . 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Header</a:t>
            </a:r>
            <a:r>
              <a:rPr b="0" lang="es" sz="1800">
                <a:latin typeface="Lato"/>
                <a:ea typeface="Lato"/>
                <a:cs typeface="Lato"/>
                <a:sym typeface="Lato"/>
              </a:rPr>
              <a:t>: generalmente consta de dos partes, el tipo de token (JWT), y el algoritmo que utiliza para encriptar, como HMAC SHA256 o RSA.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Payload</a:t>
            </a:r>
            <a:r>
              <a:rPr b="0" lang="es" sz="1800">
                <a:latin typeface="Lato"/>
                <a:ea typeface="Lato"/>
                <a:cs typeface="Lato"/>
                <a:sym typeface="Lato"/>
              </a:rPr>
              <a:t>: compuesto por los llamados JWT Claims donde irán colocados la atributos que definen nuestro token (Datos).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Signature</a:t>
            </a:r>
            <a:r>
              <a:rPr b="0" lang="es" sz="1800">
                <a:latin typeface="Lato"/>
                <a:ea typeface="Lato"/>
                <a:cs typeface="Lato"/>
                <a:sym typeface="Lato"/>
              </a:rPr>
              <a:t>: se genera usando los anteriores dos campos en base64, una key secreta (del lado del servidor) y el algoritmo de encriptación.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4294967295" type="title"/>
          </p:nvPr>
        </p:nvSpPr>
        <p:spPr>
          <a:xfrm>
            <a:off x="535775" y="663200"/>
            <a:ext cx="26106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Algo </a:t>
            </a:r>
            <a:r>
              <a:rPr lang="es" sz="1200">
                <a:solidFill>
                  <a:srgbClr val="000000"/>
                </a:solidFill>
              </a:rPr>
              <a:t>así</a:t>
            </a:r>
            <a:r>
              <a:rPr lang="es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25" y="4044250"/>
            <a:ext cx="542500" cy="5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17972" l="0" r="0" t="6862"/>
          <a:stretch/>
        </p:blipFill>
        <p:spPr>
          <a:xfrm>
            <a:off x="1272900" y="663202"/>
            <a:ext cx="6598200" cy="35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1787" l="0" r="0" t="0"/>
          <a:stretch/>
        </p:blipFill>
        <p:spPr>
          <a:xfrm>
            <a:off x="2735975" y="521550"/>
            <a:ext cx="3672050" cy="36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3545700" y="4312575"/>
            <a:ext cx="2052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https://jwt.io/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4294967295" type="title"/>
          </p:nvPr>
        </p:nvSpPr>
        <p:spPr>
          <a:xfrm>
            <a:off x="535775" y="712150"/>
            <a:ext cx="6546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E04D32"/>
                </a:solidFill>
              </a:rPr>
              <a:t>Agregar ventajas</a:t>
            </a:r>
            <a:endParaRPr>
              <a:solidFill>
                <a:srgbClr val="E04D32"/>
              </a:solidFill>
            </a:endParaRPr>
          </a:p>
        </p:txBody>
      </p:sp>
      <p:sp>
        <p:nvSpPr>
          <p:cNvPr id="130" name="Google Shape;130;p21"/>
          <p:cNvSpPr txBox="1"/>
          <p:nvPr>
            <p:ph idx="4294967295" type="title"/>
          </p:nvPr>
        </p:nvSpPr>
        <p:spPr>
          <a:xfrm>
            <a:off x="535775" y="434600"/>
            <a:ext cx="26106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Claro...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25" y="4044250"/>
            <a:ext cx="542500" cy="5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4294967295" type="title"/>
          </p:nvPr>
        </p:nvSpPr>
        <p:spPr>
          <a:xfrm>
            <a:off x="506200" y="1305175"/>
            <a:ext cx="8000100" cy="3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…..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br>
              <a:rPr b="0" lang="es" sz="1800">
                <a:latin typeface="Lato"/>
                <a:ea typeface="Lato"/>
                <a:cs typeface="Lato"/>
                <a:sym typeface="Lato"/>
              </a:rPr>
            </a:b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